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7" r:id="rId4"/>
    <p:sldId id="276" r:id="rId5"/>
    <p:sldId id="269" r:id="rId6"/>
    <p:sldId id="266" r:id="rId7"/>
    <p:sldId id="272" r:id="rId8"/>
    <p:sldId id="273" r:id="rId9"/>
    <p:sldId id="274" r:id="rId10"/>
    <p:sldId id="271" r:id="rId11"/>
    <p:sldId id="270" r:id="rId12"/>
    <p:sldId id="277" r:id="rId13"/>
    <p:sldId id="275" r:id="rId14"/>
    <p:sldId id="265" r:id="rId15"/>
  </p:sldIdLst>
  <p:sldSz cx="9145588" cy="6840538"/>
  <p:notesSz cx="6858000" cy="9144000"/>
  <p:defaultTextStyle>
    <a:defPPr>
      <a:defRPr lang="ru-RU"/>
    </a:defPPr>
    <a:lvl1pPr marL="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6" autoAdjust="0"/>
    <p:restoredTop sz="86385" autoAdjust="0"/>
  </p:normalViewPr>
  <p:slideViewPr>
    <p:cSldViewPr snapToGrid="0">
      <p:cViewPr varScale="1">
        <p:scale>
          <a:sx n="102" d="100"/>
          <a:sy n="102" d="100"/>
        </p:scale>
        <p:origin x="108" y="360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CF63D-91A8-4CC0-91D5-C87D8F1DFC29}" type="datetimeFigureOut">
              <a:rPr lang="ru-RU" smtClean="0"/>
              <a:t>28.07.2021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ABD56-B648-46B5-83BC-B7951B734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6160-79D7-494A-95F5-9EAD0A48793D}" type="datetimeFigureOut">
              <a:rPr lang="ru-RU" smtClean="0"/>
              <a:t>28.07.2021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0" y="1143000"/>
            <a:ext cx="4127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31EDB-FA27-422B-95D0-0B4F0FEEB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269-D64B-4B80-9EE0-CA705938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5"/>
            <a:ext cx="6859191" cy="238152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1B6DF8-481B-4BC4-8168-436B8322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3637" indent="0" algn="ctr">
              <a:buNone/>
              <a:defRPr sz="1700"/>
            </a:lvl2pPr>
            <a:lvl3pPr marL="767273" indent="0" algn="ctr">
              <a:buNone/>
              <a:defRPr sz="1500"/>
            </a:lvl3pPr>
            <a:lvl4pPr marL="1150910" indent="0" algn="ctr">
              <a:buNone/>
              <a:defRPr sz="1300"/>
            </a:lvl4pPr>
            <a:lvl5pPr marL="1534546" indent="0" algn="ctr">
              <a:buNone/>
              <a:defRPr sz="1300"/>
            </a:lvl5pPr>
            <a:lvl6pPr marL="1918183" indent="0" algn="ctr">
              <a:buNone/>
              <a:defRPr sz="1300"/>
            </a:lvl6pPr>
            <a:lvl7pPr marL="2301819" indent="0" algn="ctr">
              <a:buNone/>
              <a:defRPr sz="1300"/>
            </a:lvl7pPr>
            <a:lvl8pPr marL="2685456" indent="0" algn="ctr">
              <a:buNone/>
              <a:defRPr sz="1300"/>
            </a:lvl8pPr>
            <a:lvl9pPr marL="3069092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B7368-CCA0-41EC-AB38-A8BC147D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00025-F268-48F9-BEBD-D700930C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1C13F-7EDA-460C-8824-E8E995B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56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EFA68-2996-4D9B-8537-D2ECEFC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1DD7D7-45F8-4718-B7B4-1E7DF5C29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BAAE7-2B6E-4B82-BAE4-6816925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70774-F656-4713-9892-B2942A6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18CF0-1E44-4C21-B811-97506BFA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C7FD10-8038-4C3F-8839-C6841F42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82893-E29A-4975-9F29-18E142F2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CF8C5-2AB5-4500-9D47-C50E3123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9F2-D440-4764-82DD-289CDA36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100F-A583-44C4-A335-FAE839E5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9FD25-9CE4-4FDD-A301-70AC797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4A9A-9BF7-473C-B1E8-A3B43AC8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CC26B-53AE-40EE-A85C-2EC9194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06DDE-E143-4868-A50B-28FE5874951D}" type="datetime1">
              <a:rPr lang="ru-RU" smtClean="0"/>
              <a:t>28.07.2021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13E96-36D8-4AF1-976D-0785692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E184D-9A85-488E-9031-0F28ABC9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A26D-F1D2-4A87-9EDD-EC14671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5"/>
            <a:ext cx="7888070" cy="2845473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188FD-427F-4C60-8ABE-E138669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78"/>
            <a:ext cx="7888070" cy="14963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63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09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4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81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18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5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6909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1854A-2460-4697-9C9E-CC914E4A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229" y="6267742"/>
            <a:ext cx="606453" cy="364195"/>
          </a:xfrm>
        </p:spPr>
        <p:txBody>
          <a:bodyPr/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E2D0-EC5C-4BA3-B5BB-71296C9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A13B-BF90-4CA6-8F75-6DCE08C2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EDCB3-2727-418A-9C86-443499D91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41AF8-DECE-4176-912C-A75A175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EDDB9-60A4-47F2-966C-0195B695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4FF62C-3CFA-47D0-9D21-463A0BB1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24B19-6C0B-4720-A3D8-F60D9C8C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8C2CC8-966D-4092-9BAA-8404CB53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31348-ECF7-4EF2-9827-181DEA199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8BCD4D-229F-46D7-B858-4112B179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5B1D48-EA62-4709-9923-B3B07EEE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88097-F08C-4C70-A4FC-DF2DC4F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t>28.07.2021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76F34F-5C04-4A33-ADFC-40FBB262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E4051-7EE1-4FD0-AC8B-688AD3D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t>28.07.2021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7" y="1757638"/>
            <a:ext cx="685919" cy="91207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B24601-045C-4C67-83DC-48A5D7DC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t>28.07.2021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46693-0D9D-433A-BDC6-FCEE4D7C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66D0A-D8D1-4795-8FDA-C6FD223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1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F581-4CC2-4AFC-BD34-3068A5AD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1E1DF-744B-4173-ADF8-D595D10B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77EC8F-79D9-47CD-A1B2-E46028F5C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4E4BFB-4A9A-4BB6-9C21-47D43253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CF0B-FD82-4F2D-9E58-0AF4F8E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67F9F-5F9D-40B5-9A64-673EE8B8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43A2-37B1-44B6-88DF-8678DF2A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7A807-2A88-4DEC-A7D8-96280DE2F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 marL="0" indent="0">
              <a:buNone/>
              <a:defRPr sz="2700"/>
            </a:lvl1pPr>
            <a:lvl2pPr marL="383637" indent="0">
              <a:buNone/>
              <a:defRPr sz="2300"/>
            </a:lvl2pPr>
            <a:lvl3pPr marL="767273" indent="0">
              <a:buNone/>
              <a:defRPr sz="2000"/>
            </a:lvl3pPr>
            <a:lvl4pPr marL="1150910" indent="0">
              <a:buNone/>
              <a:defRPr sz="1700"/>
            </a:lvl4pPr>
            <a:lvl5pPr marL="1534546" indent="0">
              <a:buNone/>
              <a:defRPr sz="1700"/>
            </a:lvl5pPr>
            <a:lvl6pPr marL="1918183" indent="0">
              <a:buNone/>
              <a:defRPr sz="1700"/>
            </a:lvl6pPr>
            <a:lvl7pPr marL="2301819" indent="0">
              <a:buNone/>
              <a:defRPr sz="1700"/>
            </a:lvl7pPr>
            <a:lvl8pPr marL="2685456" indent="0">
              <a:buNone/>
              <a:defRPr sz="1700"/>
            </a:lvl8pPr>
            <a:lvl9pPr marL="3069092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4ABA8-B9F3-42E5-92CB-E95278F8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39F4BB-8932-46E3-A304-9ABE2E0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49D74-0FF2-41F1-A3D4-DC37FC37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517693-380D-432A-82CF-9F68503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63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00D97-69B9-4E7D-93F9-43C5A5B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76727" tIns="38364" rIns="76727" bIns="383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083F3-3ADC-4461-AABC-FACC7D7D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6"/>
            <a:ext cx="7888070" cy="4340259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13C21-0F0D-489C-BB8E-4ADB08095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419E3-E46A-48EA-A66F-F84AD7C9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6"/>
            <a:ext cx="3086636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573DD-6781-4363-9F1C-9E22E2C2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7273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818" indent="-191818" algn="l" defTabSz="767273" rtl="0" eaLnBrk="1" latinLnBrk="0" hangingPunct="1">
        <a:lnSpc>
          <a:spcPct val="90000"/>
        </a:lnSpc>
        <a:spcBef>
          <a:spcPts val="839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455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09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728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36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000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3637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27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910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37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27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1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54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18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819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45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092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" y="0"/>
            <a:ext cx="9120717" cy="6840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584ED7-4563-4E68-BF75-78BB195F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7" y="691455"/>
            <a:ext cx="7079362" cy="4706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3302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27" tIns="38364" rIns="76727" bIns="383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861839" y="1911317"/>
            <a:ext cx="6330038" cy="1739471"/>
          </a:xfrm>
          <a:prstGeom prst="rect">
            <a:avLst/>
          </a:prstGeom>
          <a:noFill/>
        </p:spPr>
        <p:txBody>
          <a:bodyPr wrap="square" lIns="76727" tIns="38364" rIns="76727" bIns="38364" rtlCol="0" anchor="b" anchorCtr="0">
            <a:spAutoFit/>
          </a:bodyPr>
          <a:lstStyle/>
          <a:p>
            <a:r>
              <a:rPr lang="ru-RU" altLang="ru-RU" sz="36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Эксель</a:t>
            </a:r>
            <a:r>
              <a:rPr lang="ru-RU" alt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уровень 2 Специалист</a:t>
            </a:r>
            <a:endParaRPr lang="ru-RU" altLang="ru-RU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337" y="-3132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857" y="-27579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54" y="630991"/>
            <a:ext cx="3522006" cy="811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885688-3EE1-D142-B62B-485C2FF0D9D8}"/>
              </a:ext>
            </a:extLst>
          </p:cNvPr>
          <p:cNvSpPr txBox="1"/>
          <p:nvPr/>
        </p:nvSpPr>
        <p:spPr>
          <a:xfrm>
            <a:off x="934361" y="4223395"/>
            <a:ext cx="7490999" cy="446809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Автор: 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Чмель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В.И., психолог, преподаватель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197963"/>
            <a:ext cx="7888070" cy="156484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ПОЗДРАВЛЯЕМ! Теперь вы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Специалист </a:t>
            </a:r>
            <a:r>
              <a:rPr lang="ru-RU" sz="2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Эксель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algn="just"/>
            <a:endParaRPr lang="ru-RU" sz="2400" b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Ждем Вас на </a:t>
            </a:r>
            <a:r>
              <a:rPr lang="ru-RU" sz="2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Экселе</a:t>
            </a:r>
            <a:r>
              <a:rPr lang="ru-RU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сделает Вас </a:t>
            </a: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Экспертом </a:t>
            </a:r>
            <a:r>
              <a:rPr lang="ru-RU" sz="20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Экселя</a:t>
            </a:r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научит работать с </a:t>
            </a:r>
            <a:r>
              <a:rPr lang="ru-RU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продвинутыми </a:t>
            </a:r>
            <a:r>
              <a:rPr lang="ru-RU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инструментами</a:t>
            </a:r>
            <a:endParaRPr lang="ru-RU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255" y="2007909"/>
            <a:ext cx="84935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Работа с формулами массива, плюсы и минусы, продвинутый поиск и подстановка (с одним и двумя критериями), роль функций СМЕЩ и ДВССЫЛ при обработке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Работа с продвинутым визуальным анализом данных: диаграмма </a:t>
            </a:r>
            <a:r>
              <a:rPr lang="ru-RU" sz="2000" dirty="0" err="1"/>
              <a:t>Ганта</a:t>
            </a:r>
            <a:r>
              <a:rPr lang="ru-RU" sz="2000" dirty="0"/>
              <a:t>, Торнадо, Термометр, Выбора, Условная, Итоговая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Аналитическая мощь </a:t>
            </a:r>
            <a:r>
              <a:rPr lang="ru-RU" sz="2000" dirty="0" err="1"/>
              <a:t>эксель</a:t>
            </a:r>
            <a:r>
              <a:rPr lang="ru-RU" sz="2000" dirty="0"/>
              <a:t>: анализ «Что, если» - Диспетчер сценариев, Подбор параметра, Поиск Решения через решение задач оптимизации и разбор отчета найденного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Создание пользовательских форматов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Подключение к внешним источникам, создание </a:t>
            </a:r>
            <a:r>
              <a:rPr lang="en-US" sz="2000" dirty="0"/>
              <a:t>WEB </a:t>
            </a:r>
            <a:r>
              <a:rPr lang="ru-RU" sz="2000" dirty="0"/>
              <a:t>запроса, особенности применения </a:t>
            </a:r>
            <a:r>
              <a:rPr lang="en-US" sz="2000" dirty="0"/>
              <a:t>Microsoft Query</a:t>
            </a:r>
            <a:r>
              <a:rPr lang="ru-RU" sz="2000" dirty="0"/>
              <a:t> 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Макросы, основные моменты и ориентиры, «умная» запись макроса, исправление ошибок через запись макроса, редактирование макроса</a:t>
            </a:r>
          </a:p>
        </p:txBody>
      </p:sp>
    </p:spTree>
    <p:extLst>
      <p:ext uri="{BB962C8B-B14F-4D97-AF65-F5344CB8AC3E}">
        <p14:creationId xmlns:p14="http://schemas.microsoft.com/office/powerpoint/2010/main" val="37548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Литература</a:t>
            </a:r>
            <a:endParaRPr lang="ru-RU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327"/>
            <a:ext cx="3075355" cy="43864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5" y="1275326"/>
            <a:ext cx="3019094" cy="43864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10" y="1480008"/>
            <a:ext cx="2987808" cy="4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сводным таблицам</a:t>
            </a:r>
            <a:endParaRPr lang="ru-RU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476"/>
            <a:ext cx="3003934" cy="4210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76" y="1231781"/>
            <a:ext cx="3150712" cy="46379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934" y="1555422"/>
            <a:ext cx="3161301" cy="44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 ПАРТНЕРЫ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065689"/>
            <a:ext cx="91440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01"/>
            <a:ext cx="9253314" cy="6825337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629552" y="3728693"/>
            <a:ext cx="8191713" cy="242173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edu.bmstu.ru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(495) 120-30-75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ru-RU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edu@bmstu.ru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ул. 2-я Бауманская,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 5, стр. 1</a:t>
            </a:r>
          </a:p>
        </p:txBody>
      </p:sp>
    </p:spTree>
    <p:extLst>
      <p:ext uri="{BB962C8B-B14F-4D97-AF65-F5344CB8AC3E}">
        <p14:creationId xmlns:p14="http://schemas.microsoft.com/office/powerpoint/2010/main" val="40996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1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CFAF51-5302-461E-8D95-9F8CDA1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67" y="1073520"/>
            <a:ext cx="7452642" cy="500630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Операторы и ссылки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Связи и имена в </a:t>
            </a:r>
            <a:r>
              <a:rPr lang="ru-RU" altLang="ru-RU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эксель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Циклическая ссылка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189291"/>
            <a:ext cx="7888070" cy="412116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850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Эксель</a:t>
            </a:r>
            <a:r>
              <a:rPr lang="ru-RU" altLang="ru-RU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(часть 1)</a:t>
            </a:r>
            <a:endParaRPr lang="ru-RU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623996" y="837463"/>
            <a:ext cx="29138" cy="5364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53134" y="6207126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53134" y="837463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33" y="940899"/>
            <a:ext cx="2730510" cy="6099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21" y="598264"/>
            <a:ext cx="1151953" cy="12952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87" y="585458"/>
            <a:ext cx="1536279" cy="13022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197" y="2254066"/>
            <a:ext cx="3446599" cy="8722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93" y="1901830"/>
            <a:ext cx="2996893" cy="70447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371" y="4735799"/>
            <a:ext cx="962025" cy="8191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529" y="5114097"/>
            <a:ext cx="1000125" cy="2381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462" y="5111100"/>
            <a:ext cx="600075" cy="2286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568" y="3123075"/>
            <a:ext cx="1178804" cy="148441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2505" y="3574771"/>
            <a:ext cx="1343025" cy="5810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00" y="3417879"/>
            <a:ext cx="1695642" cy="73791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6053" y="4109142"/>
            <a:ext cx="2112791" cy="52280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112" y="3260949"/>
            <a:ext cx="1862538" cy="47657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0551" y="3872158"/>
            <a:ext cx="6000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CFAF51-5302-461E-8D95-9F8CDA1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67" y="1073520"/>
            <a:ext cx="7452642" cy="500630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Условное форматирование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Специальная вставка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выдел.</a:t>
            </a:r>
            <a:r>
              <a:rPr lang="en-US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группы ячеек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Умные и сводные таблицы</a:t>
            </a:r>
          </a:p>
          <a:p>
            <a:pPr>
              <a:lnSpc>
                <a:spcPct val="80000"/>
              </a:lnSpc>
            </a:pPr>
            <a:endParaRPr lang="ru-RU" alt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Защита данных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189291"/>
            <a:ext cx="7888070" cy="412116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850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Эксель</a:t>
            </a:r>
            <a:r>
              <a:rPr lang="ru-RU" altLang="ru-RU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(часть 2)</a:t>
            </a:r>
            <a:endParaRPr lang="ru-RU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623996" y="837463"/>
            <a:ext cx="29138" cy="5364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53134" y="6207126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53134" y="837463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22" y="5360209"/>
            <a:ext cx="1600200" cy="800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89" y="601407"/>
            <a:ext cx="2203362" cy="15575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99" y="3275858"/>
            <a:ext cx="1581150" cy="1238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979" y="3213960"/>
            <a:ext cx="2984181" cy="53288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979" y="3687552"/>
            <a:ext cx="4137001" cy="53141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241" y="4092812"/>
            <a:ext cx="1490973" cy="36124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14" y="4126509"/>
            <a:ext cx="2798295" cy="134703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4141" y="4863307"/>
            <a:ext cx="2840073" cy="556877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0402" y="2005497"/>
            <a:ext cx="1474056" cy="1155108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591" y="2246156"/>
            <a:ext cx="1657350" cy="8191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5005" y="2504919"/>
            <a:ext cx="2887154" cy="31104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1457" y="1656411"/>
            <a:ext cx="1228451" cy="7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348064"/>
            <a:ext cx="8197215" cy="52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2" y="292231"/>
            <a:ext cx="8599601" cy="53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0" y="1106008"/>
            <a:ext cx="8727033" cy="37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6" y="467846"/>
            <a:ext cx="5181600" cy="5381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04599" y="27766"/>
            <a:ext cx="2592864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Сводная таблица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/>
              </a:rPr>
              <a:t>основные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/>
              </a:rPr>
              <a:t>вычисления</a:t>
            </a:r>
            <a:endParaRPr lang="ru-RU" sz="2800" b="0" cap="none" spc="0" dirty="0">
              <a:ln w="0"/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89195" y="1843648"/>
            <a:ext cx="2808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Полезная книга </a:t>
            </a:r>
          </a:p>
          <a:p>
            <a:pPr algn="ctr"/>
            <a:r>
              <a:rPr lang="ru-RU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 сводным таблицам</a:t>
            </a:r>
            <a:endParaRPr lang="ru-RU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11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" y="73597"/>
            <a:ext cx="6180015" cy="647813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434538" y="73597"/>
            <a:ext cx="2711049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Сводная таблица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доп. 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вычисления</a:t>
            </a:r>
            <a:endParaRPr lang="ru-RU" sz="2800" b="0" cap="none" spc="0" dirty="0">
              <a:ln w="0"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29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Ц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419</Words>
  <Application>Microsoft Office PowerPoint</Application>
  <PresentationFormat>Произвольный</PresentationFormat>
  <Paragraphs>63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Montserrat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Чмель Виктор</dc:creator>
  <cp:lastModifiedBy>Виктор</cp:lastModifiedBy>
  <cp:revision>162</cp:revision>
  <dcterms:created xsi:type="dcterms:W3CDTF">2020-07-15T13:24:42Z</dcterms:created>
  <dcterms:modified xsi:type="dcterms:W3CDTF">2021-07-28T17:46:10Z</dcterms:modified>
</cp:coreProperties>
</file>